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0" r:id="rId2"/>
    <p:sldId id="264" r:id="rId3"/>
    <p:sldId id="263" r:id="rId4"/>
    <p:sldId id="262" r:id="rId5"/>
    <p:sldId id="265" r:id="rId6"/>
    <p:sldId id="275" r:id="rId7"/>
    <p:sldId id="277" r:id="rId8"/>
    <p:sldId id="270" r:id="rId9"/>
    <p:sldId id="278" r:id="rId10"/>
    <p:sldId id="272" r:id="rId11"/>
    <p:sldId id="279" r:id="rId12"/>
    <p:sldId id="267"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3768" autoAdjust="0"/>
    <p:restoredTop sz="94660"/>
  </p:normalViewPr>
  <p:slideViewPr>
    <p:cSldViewPr>
      <p:cViewPr varScale="1">
        <p:scale>
          <a:sx n="38" d="100"/>
          <a:sy n="38" d="100"/>
        </p:scale>
        <p:origin x="-11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headEnd/>
            <a:tailEnd/>
          </a:ln>
        </p:spPr>
        <p:txBody>
          <a:bodyPr/>
          <a:lstStyle/>
          <a:p>
            <a:pPr>
              <a:defRPr/>
            </a:pPr>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en-US"/>
            </a:p>
          </p:txBody>
        </p:sp>
        <p:sp>
          <p:nvSpPr>
            <p:cNvPr id="7"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en-US"/>
            </a:p>
          </p:txBody>
        </p:sp>
        <p:sp>
          <p:nvSpPr>
            <p:cNvPr id="8"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en-US"/>
              </a:p>
            </p:txBody>
          </p:sp>
          <p:sp>
            <p:nvSpPr>
              <p:cNvPr id="11"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en-US"/>
              </a:p>
            </p:txBody>
          </p:sp>
          <p:sp>
            <p:nvSpPr>
              <p:cNvPr id="12"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en-US"/>
              </a:p>
            </p:txBody>
          </p:sp>
          <p:sp>
            <p:nvSpPr>
              <p:cNvPr id="13"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en-US"/>
              </a:p>
            </p:txBody>
          </p:sp>
          <p:sp>
            <p:nvSpPr>
              <p:cNvPr id="14"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en-US"/>
            </a:p>
          </p:txBody>
        </p:sp>
        <p:sp>
          <p:nvSpPr>
            <p:cNvPr id="17"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headEnd/>
              <a:tailEnd/>
            </a:ln>
          </p:spPr>
          <p:txBody>
            <a:bodyPr/>
            <a:lstStyle/>
            <a:p>
              <a:pPr>
                <a:defRPr/>
              </a:pPr>
              <a:endParaRPr lang="en-US"/>
            </a:p>
          </p:txBody>
        </p:sp>
        <p:sp>
          <p:nvSpPr>
            <p:cNvPr id="18" name="Freeform 21"/>
            <p:cNvSpPr>
              <a:spLocks/>
            </p:cNvSpPr>
            <p:nvPr userDrawn="1"/>
          </p:nvSpPr>
          <p:spPr bwMode="auto">
            <a:xfrm rot="7320404">
              <a:off x="5000" y="2913"/>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en-US"/>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en-US"/>
              </a:p>
            </p:txBody>
          </p:sp>
          <p:sp>
            <p:nvSpPr>
              <p:cNvPr id="21"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en-US"/>
              </a:p>
            </p:txBody>
          </p:sp>
          <p:sp>
            <p:nvSpPr>
              <p:cNvPr id="22"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en-US"/>
              </a:p>
            </p:txBody>
          </p:sp>
          <p:sp>
            <p:nvSpPr>
              <p:cNvPr id="23" name="Freeform 26"/>
              <p:cNvSpPr>
                <a:spLocks/>
              </p:cNvSpPr>
              <p:nvPr userDrawn="1"/>
            </p:nvSpPr>
            <p:spPr bwMode="auto">
              <a:xfrm rot="7320404">
                <a:off x="5364" y="2873"/>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en-US"/>
              </a:p>
            </p:txBody>
          </p:sp>
          <p:sp>
            <p:nvSpPr>
              <p:cNvPr id="24" name="Freeform 27"/>
              <p:cNvSpPr>
                <a:spLocks/>
              </p:cNvSpPr>
              <p:nvPr userDrawn="1"/>
            </p:nvSpPr>
            <p:spPr bwMode="auto">
              <a:xfrm rot="7320404">
                <a:off x="5137"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en-US"/>
              </a:p>
            </p:txBody>
          </p:sp>
        </p:grpSp>
      </p:grpSp>
      <p:sp>
        <p:nvSpPr>
          <p:cNvPr id="25" name="Freeform 28"/>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p:spPr>
        <p:txBody>
          <a:bodyPr/>
          <a:lstStyle/>
          <a:p>
            <a:pPr>
              <a:defRPr/>
            </a:pPr>
            <a:endParaRPr lang="en-US"/>
          </a:p>
        </p:txBody>
      </p:sp>
      <p:sp>
        <p:nvSpPr>
          <p:cNvPr id="26" name="Freeform 2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p:spPr>
        <p:txBody>
          <a:bodyPr/>
          <a:lstStyle/>
          <a:p>
            <a:pPr>
              <a:defRPr/>
            </a:pPr>
            <a:endParaRPr lang="en-US"/>
          </a:p>
        </p:txBody>
      </p:sp>
      <p:sp>
        <p:nvSpPr>
          <p:cNvPr id="921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922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9FA04E45-B280-41BE-91B4-2F8457BFF54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3077867-CB8D-43C8-A788-4294901220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6B1CFA5-603A-44E5-99D3-0FF347FCADF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5E6DB616-26FC-49BD-9E41-25C9F7E310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4A3E566-D05B-40EF-A3FD-B9F2EBA2A8E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1EFE372-80E4-4921-B897-CE3E079D7B7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424673CC-3570-4CA9-9C6A-6E1ED09EF2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F624B931-9997-45E6-BF5F-7B2D1F8E6E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AF33813A-5879-47D2-A871-4FD2CE4B39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0B559702-F0A3-43FE-834D-B2C38F64C19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73F741A-8C33-4467-A56D-ADDF21D8F6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5EFDD10-0DBC-4994-858D-7096FD7E11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headEnd/>
            <a:tailEnd/>
          </a:ln>
        </p:spPr>
        <p:txBody>
          <a:bodyPr/>
          <a:lstStyle/>
          <a:p>
            <a:pPr>
              <a:defRPr/>
            </a:pPr>
            <a:endParaRPr lang="en-US"/>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7"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8198"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8199"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FEAA890-7BCC-423F-BA6F-87D32A3472EA}" type="slidenum">
              <a:rPr lang="en-US"/>
              <a:pPr>
                <a:defRPr/>
              </a:pPr>
              <a:t>‹#›</a:t>
            </a:fld>
            <a:endParaRPr lang="en-US"/>
          </a:p>
        </p:txBody>
      </p:sp>
      <p:sp>
        <p:nvSpPr>
          <p:cNvPr id="1032" name="Freeform 8"/>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headEnd/>
            <a:tailEnd/>
          </a:ln>
        </p:spPr>
        <p:txBody>
          <a:bodyPr/>
          <a:lstStyle/>
          <a:p>
            <a:pPr>
              <a:defRPr/>
            </a:pPr>
            <a:endParaRPr lang="en-US"/>
          </a:p>
        </p:txBody>
      </p:sp>
      <p:sp>
        <p:nvSpPr>
          <p:cNvPr id="1033" name="Freeform 9"/>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headEnd/>
            <a:tailEnd/>
          </a:ln>
        </p:spPr>
        <p:txBody>
          <a:bodyPr/>
          <a:lstStyle/>
          <a:p>
            <a:pPr>
              <a:defRPr/>
            </a:pPr>
            <a:endParaRPr lang="en-US"/>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headEnd/>
              <a:tailEnd/>
            </a:ln>
          </p:spPr>
          <p:txBody>
            <a:bodyPr/>
            <a:lstStyle/>
            <a:p>
              <a:pPr>
                <a:defRPr/>
              </a:pPr>
              <a:endParaRPr lang="en-US"/>
            </a:p>
          </p:txBody>
        </p:sp>
        <p:sp>
          <p:nvSpPr>
            <p:cNvPr id="1052"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headEnd/>
              <a:tailEnd/>
            </a:ln>
          </p:spPr>
          <p:txBody>
            <a:bodyPr/>
            <a:lstStyle/>
            <a:p>
              <a:pPr>
                <a:defRPr/>
              </a:pPr>
              <a:endParaRPr lang="en-US"/>
            </a:p>
          </p:txBody>
        </p:sp>
        <p:sp>
          <p:nvSpPr>
            <p:cNvPr id="1053"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en-US"/>
            </a:p>
          </p:txBody>
        </p:sp>
        <p:sp>
          <p:nvSpPr>
            <p:cNvPr id="1054"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en-US"/>
            </a:p>
          </p:txBody>
        </p:sp>
        <p:sp>
          <p:nvSpPr>
            <p:cNvPr id="1055"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headEnd/>
              <a:tailEnd/>
            </a:ln>
          </p:spPr>
          <p:txBody>
            <a:bodyPr/>
            <a:lstStyle/>
            <a:p>
              <a:pPr>
                <a:defRPr/>
              </a:pPr>
              <a:endParaRPr lang="en-US"/>
            </a:p>
          </p:txBody>
        </p:sp>
        <p:sp>
          <p:nvSpPr>
            <p:cNvPr id="1056"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headEnd/>
              <a:tailEnd/>
            </a:ln>
          </p:spPr>
          <p:txBody>
            <a:bodyPr/>
            <a:lstStyle/>
            <a:p>
              <a:pPr>
                <a:defRPr/>
              </a:pPr>
              <a:endParaRPr lang="en-US"/>
            </a:p>
          </p:txBody>
        </p:sp>
        <p:sp>
          <p:nvSpPr>
            <p:cNvPr id="1057"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headEnd/>
              <a:tailEnd/>
            </a:ln>
          </p:spPr>
          <p:txBody>
            <a:bodyPr/>
            <a:lstStyle/>
            <a:p>
              <a:pPr>
                <a:defRPr/>
              </a:pPr>
              <a:endParaRPr lang="en-US"/>
            </a:p>
          </p:txBody>
        </p:sp>
        <p:sp>
          <p:nvSpPr>
            <p:cNvPr id="1058"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headEnd/>
              <a:tailEnd/>
            </a:ln>
          </p:spPr>
          <p:txBody>
            <a:bodyPr/>
            <a:lstStyle/>
            <a:p>
              <a:pPr>
                <a:defRPr/>
              </a:pPr>
              <a:endParaRPr lang="en-US"/>
            </a:p>
          </p:txBody>
        </p:sp>
        <p:sp>
          <p:nvSpPr>
            <p:cNvPr id="1059"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headEnd/>
              <a:tailEnd/>
            </a:ln>
          </p:spPr>
          <p:txBody>
            <a:bodyPr/>
            <a:lstStyle/>
            <a:p>
              <a:pPr>
                <a:defRPr/>
              </a:pPr>
              <a:endParaRPr lang="en-US"/>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headEnd/>
                  <a:tailEnd/>
                </a:ln>
              </p:spPr>
              <p:txBody>
                <a:bodyPr/>
                <a:lstStyle/>
                <a:p>
                  <a:pPr>
                    <a:defRPr/>
                  </a:pPr>
                  <a:endParaRPr lang="en-US"/>
                </a:p>
              </p:txBody>
            </p:sp>
            <p:sp>
              <p:nvSpPr>
                <p:cNvPr id="1075"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headEnd/>
                  <a:tailEnd/>
                </a:ln>
              </p:spPr>
              <p:txBody>
                <a:bodyPr/>
                <a:lstStyle/>
                <a:p>
                  <a:pPr>
                    <a:defRPr/>
                  </a:pPr>
                  <a:endParaRPr lang="en-US"/>
                </a:p>
              </p:txBody>
            </p:sp>
            <p:sp>
              <p:nvSpPr>
                <p:cNvPr id="1076"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headEnd/>
                  <a:tailEnd/>
                </a:ln>
              </p:spPr>
              <p:txBody>
                <a:bodyPr/>
                <a:lstStyle/>
                <a:p>
                  <a:pPr>
                    <a:defRPr/>
                  </a:pPr>
                  <a:endParaRPr lang="en-US"/>
                </a:p>
              </p:txBody>
            </p:sp>
          </p:grpSp>
          <p:sp>
            <p:nvSpPr>
              <p:cNvPr id="1062"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en-US"/>
              </a:p>
            </p:txBody>
          </p:sp>
          <p:sp>
            <p:nvSpPr>
              <p:cNvPr id="1063"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en-US"/>
              </a:p>
            </p:txBody>
          </p:sp>
          <p:sp>
            <p:nvSpPr>
              <p:cNvPr id="1064"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headEnd/>
                <a:tailEnd/>
              </a:ln>
            </p:spPr>
            <p:txBody>
              <a:bodyPr/>
              <a:lstStyle/>
              <a:p>
                <a:pPr>
                  <a:defRPr/>
                </a:pPr>
                <a:endParaRPr lang="en-US"/>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en-US"/>
                </a:p>
              </p:txBody>
            </p:sp>
            <p:sp>
              <p:nvSpPr>
                <p:cNvPr id="1067"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en-US"/>
                </a:p>
              </p:txBody>
            </p:sp>
            <p:sp>
              <p:nvSpPr>
                <p:cNvPr id="1068"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en-US"/>
                </a:p>
              </p:txBody>
            </p:sp>
            <p:sp>
              <p:nvSpPr>
                <p:cNvPr id="1069"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headEnd/>
                  <a:tailEnd/>
                </a:ln>
              </p:spPr>
              <p:txBody>
                <a:bodyPr/>
                <a:lstStyle/>
                <a:p>
                  <a:pPr>
                    <a:defRPr/>
                  </a:pPr>
                  <a:endParaRPr lang="en-US"/>
                </a:p>
              </p:txBody>
            </p:sp>
            <p:sp>
              <p:nvSpPr>
                <p:cNvPr id="1070"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headEnd/>
                  <a:tailEnd/>
                </a:ln>
              </p:spPr>
              <p:txBody>
                <a:bodyPr/>
                <a:lstStyle/>
                <a:p>
                  <a:pPr>
                    <a:defRPr/>
                  </a:pPr>
                  <a:endParaRPr lang="en-US"/>
                </a:p>
              </p:txBody>
            </p:sp>
            <p:sp>
              <p:nvSpPr>
                <p:cNvPr id="1071"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headEnd/>
                  <a:tailEnd/>
                </a:ln>
              </p:spPr>
              <p:txBody>
                <a:bodyPr/>
                <a:lstStyle/>
                <a:p>
                  <a:pPr>
                    <a:defRPr/>
                  </a:pPr>
                  <a:endParaRPr lang="en-US"/>
                </a:p>
              </p:txBody>
            </p:sp>
            <p:sp>
              <p:nvSpPr>
                <p:cNvPr id="1072"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headEnd/>
                  <a:tailEnd/>
                </a:ln>
              </p:spPr>
              <p:txBody>
                <a:bodyPr/>
                <a:lstStyle/>
                <a:p>
                  <a:pPr>
                    <a:defRPr/>
                  </a:pPr>
                  <a:endParaRPr lang="en-US"/>
                </a:p>
              </p:txBody>
            </p:sp>
            <p:sp>
              <p:nvSpPr>
                <p:cNvPr id="1073"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headEnd/>
                  <a:tailEnd/>
                </a:ln>
              </p:spPr>
              <p:txBody>
                <a:bodyPr/>
                <a:lstStyle/>
                <a:p>
                  <a:pPr>
                    <a:defRPr/>
                  </a:pPr>
                  <a:endParaRPr lang="en-US"/>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en-US"/>
            </a:p>
          </p:txBody>
        </p:sp>
        <p:sp>
          <p:nvSpPr>
            <p:cNvPr id="1050"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en-US"/>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headEnd/>
                <a:tailEnd/>
              </a:ln>
            </p:spPr>
            <p:txBody>
              <a:bodyPr/>
              <a:lstStyle/>
              <a:p>
                <a:pPr>
                  <a:defRPr/>
                </a:pPr>
                <a:endParaRPr lang="en-US"/>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headEnd/>
                  <a:tailEnd/>
                </a:ln>
              </p:spPr>
              <p:txBody>
                <a:bodyPr/>
                <a:lstStyle/>
                <a:p>
                  <a:pPr>
                    <a:defRPr/>
                  </a:pPr>
                  <a:endParaRPr lang="en-US"/>
                </a:p>
              </p:txBody>
            </p:sp>
            <p:sp>
              <p:nvSpPr>
                <p:cNvPr id="1042" name="Freeform 45"/>
                <p:cNvSpPr>
                  <a:spLocks/>
                </p:cNvSpPr>
                <p:nvPr userDrawn="1"/>
              </p:nvSpPr>
              <p:spPr bwMode="auto">
                <a:xfrm rot="-3172564">
                  <a:off x="5050" y="330"/>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headEnd/>
                  <a:tailEnd/>
                </a:ln>
              </p:spPr>
              <p:txBody>
                <a:bodyPr/>
                <a:lstStyle/>
                <a:p>
                  <a:pPr>
                    <a:defRPr/>
                  </a:pPr>
                  <a:endParaRPr lang="en-US"/>
                </a:p>
              </p:txBody>
            </p:sp>
            <p:sp>
              <p:nvSpPr>
                <p:cNvPr id="1043" name="Freeform 46"/>
                <p:cNvSpPr>
                  <a:spLocks/>
                </p:cNvSpPr>
                <p:nvPr userDrawn="1"/>
              </p:nvSpPr>
              <p:spPr bwMode="auto">
                <a:xfrm rot="-3172564">
                  <a:off x="4860" y="180"/>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headEnd/>
                  <a:tailEnd/>
                </a:ln>
              </p:spPr>
              <p:txBody>
                <a:bodyPr/>
                <a:lstStyle/>
                <a:p>
                  <a:pPr>
                    <a:defRPr/>
                  </a:pPr>
                  <a:endParaRPr lang="en-US"/>
                </a:p>
              </p:txBody>
            </p:sp>
            <p:sp>
              <p:nvSpPr>
                <p:cNvPr id="1044"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headEnd/>
                  <a:tailEnd/>
                </a:ln>
              </p:spPr>
              <p:txBody>
                <a:bodyPr/>
                <a:lstStyle/>
                <a:p>
                  <a:pPr>
                    <a:defRPr/>
                  </a:pPr>
                  <a:endParaRPr lang="en-US"/>
                </a:p>
              </p:txBody>
            </p:sp>
            <p:sp>
              <p:nvSpPr>
                <p:cNvPr id="1045" name="Freeform 48"/>
                <p:cNvSpPr>
                  <a:spLocks/>
                </p:cNvSpPr>
                <p:nvPr userDrawn="1"/>
              </p:nvSpPr>
              <p:spPr bwMode="auto">
                <a:xfrm rot="-3172564">
                  <a:off x="5299" y="895"/>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headEnd/>
                  <a:tailEnd/>
                </a:ln>
              </p:spPr>
              <p:txBody>
                <a:bodyPr/>
                <a:lstStyle/>
                <a:p>
                  <a:pPr>
                    <a:defRPr/>
                  </a:pPr>
                  <a:endParaRPr lang="en-US"/>
                </a:p>
              </p:txBody>
            </p:sp>
            <p:sp>
              <p:nvSpPr>
                <p:cNvPr id="1046" name="Freeform 49"/>
                <p:cNvSpPr>
                  <a:spLocks/>
                </p:cNvSpPr>
                <p:nvPr userDrawn="1"/>
              </p:nvSpPr>
              <p:spPr bwMode="auto">
                <a:xfrm rot="-3172564">
                  <a:off x="5253" y="804"/>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headEnd/>
                  <a:tailEnd/>
                </a:ln>
              </p:spPr>
              <p:txBody>
                <a:bodyPr/>
                <a:lstStyle/>
                <a:p>
                  <a:pPr>
                    <a:defRPr/>
                  </a:pPr>
                  <a:endParaRPr lang="en-US"/>
                </a:p>
              </p:txBody>
            </p:sp>
            <p:sp>
              <p:nvSpPr>
                <p:cNvPr id="1047"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headEnd/>
                  <a:tailEnd/>
                </a:ln>
              </p:spPr>
              <p:txBody>
                <a:bodyPr/>
                <a:lstStyle/>
                <a:p>
                  <a:pPr>
                    <a:defRPr/>
                  </a:pPr>
                  <a:endParaRPr lang="en-US"/>
                </a:p>
              </p:txBody>
            </p:sp>
            <p:sp>
              <p:nvSpPr>
                <p:cNvPr id="1048" name="Freeform 51"/>
                <p:cNvSpPr>
                  <a:spLocks/>
                </p:cNvSpPr>
                <p:nvPr userDrawn="1"/>
              </p:nvSpPr>
              <p:spPr bwMode="auto">
                <a:xfrm rot="-3172564">
                  <a:off x="4949" y="140"/>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headEnd/>
                  <a:tailEnd/>
                </a:ln>
              </p:spPr>
              <p:txBody>
                <a:bodyPr/>
                <a:lstStyle/>
                <a:p>
                  <a:pPr>
                    <a:defRPr/>
                  </a:pPr>
                  <a:endParaRPr lang="en-US"/>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cinet.gov.vn/vanhoa/mythuat/hoihoadieukhac/tacgia/tongocvan/00000117.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0"/>
            <a:ext cx="8077200" cy="2438400"/>
          </a:xfrm>
        </p:spPr>
        <p:txBody>
          <a:bodyPr/>
          <a:lstStyle/>
          <a:p>
            <a:pPr algn="l" eaLnBrk="1" hangingPunct="1"/>
            <a:r>
              <a:rPr lang="en-US" sz="2800" b="1" smtClean="0">
                <a:solidFill>
                  <a:srgbClr val="0000FF"/>
                </a:solidFill>
                <a:latin typeface="Arial" charset="0"/>
              </a:rPr>
              <a:t/>
            </a:r>
            <a:br>
              <a:rPr lang="en-US" sz="2800" b="1" smtClean="0">
                <a:solidFill>
                  <a:srgbClr val="0000FF"/>
                </a:solidFill>
                <a:latin typeface="Arial" charset="0"/>
              </a:rPr>
            </a:br>
            <a:r>
              <a:rPr lang="en-US" sz="2800" b="1" u="sng" smtClean="0">
                <a:solidFill>
                  <a:srgbClr val="FF0066"/>
                </a:solidFill>
                <a:latin typeface="Arial" charset="0"/>
              </a:rPr>
              <a:t>Mĩ thuật 5</a:t>
            </a:r>
            <a:r>
              <a:rPr lang="en-US" sz="4000" b="1" u="sng" smtClean="0">
                <a:solidFill>
                  <a:srgbClr val="FF0066"/>
                </a:solidFill>
                <a:latin typeface="Arial" charset="0"/>
              </a:rPr>
              <a:t/>
            </a:r>
            <a:br>
              <a:rPr lang="en-US" sz="4000" b="1" u="sng" smtClean="0">
                <a:solidFill>
                  <a:srgbClr val="FF0066"/>
                </a:solidFill>
                <a:latin typeface="Arial" charset="0"/>
              </a:rPr>
            </a:br>
            <a:r>
              <a:rPr lang="en-US" sz="2800" b="1" u="sng" smtClean="0">
                <a:solidFill>
                  <a:srgbClr val="FF0066"/>
                </a:solidFill>
                <a:latin typeface="Arial" charset="0"/>
              </a:rPr>
              <a:t>BÀI 1 :</a:t>
            </a:r>
            <a:r>
              <a:rPr lang="en-US" sz="2800" b="1" smtClean="0">
                <a:solidFill>
                  <a:srgbClr val="FF0066"/>
                </a:solidFill>
                <a:latin typeface="Arial" charset="0"/>
              </a:rPr>
              <a:t>        Thường thức mĩ thuật</a:t>
            </a:r>
            <a:br>
              <a:rPr lang="en-US" sz="2800" b="1" smtClean="0">
                <a:solidFill>
                  <a:srgbClr val="FF0066"/>
                </a:solidFill>
                <a:latin typeface="Arial" charset="0"/>
              </a:rPr>
            </a:br>
            <a:r>
              <a:rPr lang="en-US" sz="2800" b="1" smtClean="0">
                <a:solidFill>
                  <a:srgbClr val="FF0066"/>
                </a:solidFill>
                <a:latin typeface="Arial" charset="0"/>
              </a:rPr>
              <a:t/>
            </a:r>
            <a:br>
              <a:rPr lang="en-US" sz="2800" b="1" smtClean="0">
                <a:solidFill>
                  <a:srgbClr val="FF0066"/>
                </a:solidFill>
                <a:latin typeface="Arial" charset="0"/>
              </a:rPr>
            </a:br>
            <a:endParaRPr lang="en-US" sz="2800" b="1" smtClean="0">
              <a:solidFill>
                <a:srgbClr val="FF0066"/>
              </a:solidFill>
              <a:latin typeface="Arial" charset="0"/>
            </a:endParaRPr>
          </a:p>
        </p:txBody>
      </p:sp>
      <p:sp>
        <p:nvSpPr>
          <p:cNvPr id="3075" name="WordArt 5"/>
          <p:cNvSpPr>
            <a:spLocks noChangeArrowheads="1" noChangeShapeType="1" noTextEdit="1"/>
          </p:cNvSpPr>
          <p:nvPr/>
        </p:nvSpPr>
        <p:spPr bwMode="auto">
          <a:xfrm>
            <a:off x="1371600" y="2819400"/>
            <a:ext cx="6248400" cy="914400"/>
          </a:xfrm>
          <a:prstGeom prst="rect">
            <a:avLst/>
          </a:prstGeom>
        </p:spPr>
        <p:txBody>
          <a:bodyPr wrap="none" fromWordArt="1">
            <a:prstTxWarp prst="textPlain">
              <a:avLst>
                <a:gd name="adj" fmla="val 50000"/>
              </a:avLst>
            </a:prstTxWarp>
          </a:bodyPr>
          <a:lstStyle/>
          <a:p>
            <a:pPr algn="ctr"/>
            <a:r>
              <a:rPr lang="en-US" sz="3600" kern="10">
                <a:ln w="9525">
                  <a:solidFill>
                    <a:schemeClr val="hlink"/>
                  </a:solidFill>
                  <a:round/>
                  <a:headEnd/>
                  <a:tailEnd/>
                </a:ln>
                <a:solidFill>
                  <a:schemeClr val="accent1"/>
                </a:solidFill>
                <a:latin typeface="Arial"/>
                <a:cs typeface="Arial"/>
              </a:rPr>
              <a:t>XEM TRANH THIẾU NỮ BÊN HOA HUỆ</a:t>
            </a:r>
          </a:p>
        </p:txBody>
      </p:sp>
      <p:pic>
        <p:nvPicPr>
          <p:cNvPr id="3076" name="Picture 6" descr="FIREWRK3"/>
          <p:cNvPicPr>
            <a:picLocks noChangeAspect="1" noChangeArrowheads="1"/>
          </p:cNvPicPr>
          <p:nvPr>
            <p:ph type="body" idx="1"/>
          </p:nvPr>
        </p:nvPicPr>
        <p:blipFill>
          <a:blip r:embed="rId2"/>
          <a:srcRect/>
          <a:stretch>
            <a:fillRect/>
          </a:stretch>
        </p:blipFill>
        <p:spPr>
          <a:xfrm>
            <a:off x="6176963" y="3581400"/>
            <a:ext cx="2967037" cy="3160713"/>
          </a:xfrm>
        </p:spPr>
      </p:pic>
      <p:pic>
        <p:nvPicPr>
          <p:cNvPr id="3077" name="Picture 7" descr="LILLIES"/>
          <p:cNvPicPr>
            <a:picLocks noChangeAspect="1" noChangeArrowheads="1"/>
          </p:cNvPicPr>
          <p:nvPr/>
        </p:nvPicPr>
        <p:blipFill>
          <a:blip r:embed="rId3"/>
          <a:srcRect/>
          <a:stretch>
            <a:fillRect/>
          </a:stretch>
        </p:blipFill>
        <p:spPr bwMode="auto">
          <a:xfrm>
            <a:off x="0" y="4572000"/>
            <a:ext cx="1752600" cy="13716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hieu-nu-hoa-hue"/>
          <p:cNvPicPr>
            <a:picLocks noChangeAspect="1" noChangeArrowheads="1"/>
          </p:cNvPicPr>
          <p:nvPr/>
        </p:nvPicPr>
        <p:blipFill>
          <a:blip r:embed="rId2"/>
          <a:srcRect/>
          <a:stretch>
            <a:fillRect/>
          </a:stretch>
        </p:blipFill>
        <p:spPr bwMode="auto">
          <a:xfrm>
            <a:off x="3657600" y="533400"/>
            <a:ext cx="4724400" cy="6019800"/>
          </a:xfrm>
          <a:prstGeom prst="rect">
            <a:avLst/>
          </a:prstGeom>
          <a:noFill/>
          <a:ln w="9525">
            <a:noFill/>
            <a:miter lim="800000"/>
            <a:headEnd/>
            <a:tailEnd/>
          </a:ln>
        </p:spPr>
      </p:pic>
      <p:sp>
        <p:nvSpPr>
          <p:cNvPr id="12291" name="Text Box 3"/>
          <p:cNvSpPr txBox="1">
            <a:spLocks noChangeArrowheads="1"/>
          </p:cNvSpPr>
          <p:nvPr/>
        </p:nvSpPr>
        <p:spPr bwMode="auto">
          <a:xfrm>
            <a:off x="685800" y="0"/>
            <a:ext cx="7391400" cy="457200"/>
          </a:xfrm>
          <a:prstGeom prst="rect">
            <a:avLst/>
          </a:prstGeom>
          <a:noFill/>
          <a:ln w="9525">
            <a:noFill/>
            <a:miter lim="800000"/>
            <a:headEnd/>
            <a:tailEnd/>
          </a:ln>
        </p:spPr>
        <p:txBody>
          <a:bodyPr>
            <a:spAutoFit/>
          </a:bodyPr>
          <a:lstStyle/>
          <a:p>
            <a:pPr>
              <a:spcBef>
                <a:spcPct val="50000"/>
              </a:spcBef>
            </a:pPr>
            <a:r>
              <a:rPr lang="en-US" sz="2400">
                <a:latin typeface="Arial" charset="0"/>
              </a:rPr>
              <a:t>Hoạt động 2:   Xem tranh Thiếu nữ bên hoa huệ</a:t>
            </a:r>
          </a:p>
        </p:txBody>
      </p:sp>
      <p:sp>
        <p:nvSpPr>
          <p:cNvPr id="12292" name="Text Box 4"/>
          <p:cNvSpPr txBox="1">
            <a:spLocks noChangeArrowheads="1"/>
          </p:cNvSpPr>
          <p:nvPr/>
        </p:nvSpPr>
        <p:spPr bwMode="auto">
          <a:xfrm>
            <a:off x="0" y="609600"/>
            <a:ext cx="3124200" cy="6002338"/>
          </a:xfrm>
          <a:prstGeom prst="rect">
            <a:avLst/>
          </a:prstGeom>
          <a:noFill/>
          <a:ln w="9525">
            <a:noFill/>
            <a:miter lim="800000"/>
            <a:headEnd/>
            <a:tailEnd/>
          </a:ln>
        </p:spPr>
        <p:txBody>
          <a:bodyPr>
            <a:spAutoFit/>
          </a:bodyPr>
          <a:lstStyle/>
          <a:p>
            <a:r>
              <a:rPr lang="en-US" sz="2400">
                <a:solidFill>
                  <a:schemeClr val="hlink"/>
                </a:solidFill>
                <a:latin typeface="Arial" charset="0"/>
              </a:rPr>
              <a:t>Hs quan sát tranh và thảo luận theo nhóm.</a:t>
            </a:r>
          </a:p>
          <a:p>
            <a:endParaRPr lang="en-US" sz="2400">
              <a:solidFill>
                <a:schemeClr val="hlink"/>
              </a:solidFill>
              <a:latin typeface="Arial" charset="0"/>
            </a:endParaRPr>
          </a:p>
          <a:p>
            <a:r>
              <a:rPr lang="en-US" sz="2400">
                <a:latin typeface="Arial" charset="0"/>
              </a:rPr>
              <a:t>+ Hình ảnh chính của bức tranh là gì?</a:t>
            </a:r>
          </a:p>
          <a:p>
            <a:endParaRPr lang="en-US" sz="2400">
              <a:latin typeface="Arial" charset="0"/>
            </a:endParaRPr>
          </a:p>
          <a:p>
            <a:r>
              <a:rPr lang="en-US" sz="2400">
                <a:latin typeface="Arial" charset="0"/>
              </a:rPr>
              <a:t>+ </a:t>
            </a:r>
            <a:r>
              <a:rPr lang="en-US" sz="2400">
                <a:solidFill>
                  <a:schemeClr val="folHlink"/>
                </a:solidFill>
                <a:latin typeface="Arial" charset="0"/>
              </a:rPr>
              <a:t>Bức tranh còn có những hình ảnh phụ nào?</a:t>
            </a:r>
          </a:p>
          <a:p>
            <a:endParaRPr lang="en-US" sz="2400">
              <a:solidFill>
                <a:schemeClr val="folHlink"/>
              </a:solidFill>
              <a:latin typeface="Arial" charset="0"/>
            </a:endParaRPr>
          </a:p>
          <a:p>
            <a:r>
              <a:rPr lang="en-US" sz="2400">
                <a:latin typeface="Arial" charset="0"/>
              </a:rPr>
              <a:t>+ Màu sắc của bức tranh như thế nào?</a:t>
            </a:r>
          </a:p>
          <a:p>
            <a:endParaRPr lang="en-US" sz="2400">
              <a:latin typeface="Arial" charset="0"/>
            </a:endParaRPr>
          </a:p>
          <a:p>
            <a:r>
              <a:rPr lang="en-US" sz="2400">
                <a:solidFill>
                  <a:schemeClr val="tx2"/>
                </a:solidFill>
                <a:latin typeface="Arial" charset="0"/>
              </a:rPr>
              <a:t>+ Đường nét, bố cục của bức tranh?</a:t>
            </a:r>
          </a:p>
          <a:p>
            <a:endParaRPr lang="en-US" sz="2400">
              <a:solidFill>
                <a:schemeClr val="tx2"/>
              </a:solidFill>
              <a:latin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52400"/>
            <a:ext cx="6870700" cy="838200"/>
          </a:xfrm>
        </p:spPr>
        <p:txBody>
          <a:bodyPr/>
          <a:lstStyle/>
          <a:p>
            <a:pPr eaLnBrk="1" hangingPunct="1"/>
            <a:r>
              <a:rPr lang="en-US" sz="2400" smtClean="0">
                <a:latin typeface="Arial" charset="0"/>
              </a:rPr>
              <a:t>- Đại diện nhóm trình bày.</a:t>
            </a:r>
            <a:br>
              <a:rPr lang="en-US" sz="2400" smtClean="0">
                <a:latin typeface="Arial" charset="0"/>
              </a:rPr>
            </a:br>
            <a:r>
              <a:rPr lang="en-US" sz="2400" smtClean="0">
                <a:latin typeface="Arial" charset="0"/>
              </a:rPr>
              <a:t>- Nhận xét bổ sung cho nhóm bạn</a:t>
            </a:r>
          </a:p>
        </p:txBody>
      </p:sp>
      <p:pic>
        <p:nvPicPr>
          <p:cNvPr id="13315" name="Picture 4" descr="thieu-nu-hoa-hue"/>
          <p:cNvPicPr>
            <a:picLocks noChangeAspect="1" noChangeArrowheads="1"/>
          </p:cNvPicPr>
          <p:nvPr>
            <p:ph type="body" idx="1"/>
          </p:nvPr>
        </p:nvPicPr>
        <p:blipFill>
          <a:blip r:embed="rId2"/>
          <a:srcRect/>
          <a:stretch>
            <a:fillRect/>
          </a:stretch>
        </p:blipFill>
        <p:spPr>
          <a:xfrm>
            <a:off x="4953000" y="1143000"/>
            <a:ext cx="4191000" cy="5715000"/>
          </a:xfrm>
        </p:spPr>
      </p:pic>
      <p:sp>
        <p:nvSpPr>
          <p:cNvPr id="13316" name="Text Box 5"/>
          <p:cNvSpPr txBox="1">
            <a:spLocks noChangeArrowheads="1"/>
          </p:cNvSpPr>
          <p:nvPr/>
        </p:nvSpPr>
        <p:spPr bwMode="auto">
          <a:xfrm>
            <a:off x="0" y="1066800"/>
            <a:ext cx="4800600" cy="5448300"/>
          </a:xfrm>
          <a:prstGeom prst="rect">
            <a:avLst/>
          </a:prstGeom>
          <a:noFill/>
          <a:ln w="9525">
            <a:noFill/>
            <a:miter lim="800000"/>
            <a:headEnd/>
            <a:tailEnd/>
          </a:ln>
        </p:spPr>
        <p:txBody>
          <a:bodyPr>
            <a:spAutoFit/>
          </a:bodyPr>
          <a:lstStyle/>
          <a:p>
            <a:r>
              <a:rPr lang="en-US" sz="2400">
                <a:latin typeface="Arial" charset="0"/>
              </a:rPr>
              <a:t>-</a:t>
            </a:r>
            <a:r>
              <a:rPr lang="en-US" sz="2000" b="1">
                <a:latin typeface="Arial" charset="0"/>
              </a:rPr>
              <a:t>Thiếu nữ mặc áo dài trắng ngồi nghiên đầu bền bình hoa huệ.Tay trái vuốt nhẹ lên tóc, tay phải nâng nhẹ cánh hoa trông rất duyên dáng và mang nét diệu dàng  của người con gái Hà Nội</a:t>
            </a:r>
          </a:p>
          <a:p>
            <a:r>
              <a:rPr lang="en-US" sz="2000" b="1">
                <a:latin typeface="Arial" charset="0"/>
              </a:rPr>
              <a:t>Tranh được vẽ bằng chất liệu sơn dầu có bố cục chặc chẽ. Đường nét uyển chuyển , các mảng màu sáng tối đơn giản và tinh tế.</a:t>
            </a:r>
          </a:p>
          <a:p>
            <a:r>
              <a:rPr lang="en-US" sz="2000" b="1">
                <a:latin typeface="Arial" charset="0"/>
              </a:rPr>
              <a:t>- Màu chủ đạo là trắng, xanh, hồng, hoà sắc nhẹ nhàng, trong sáng.</a:t>
            </a:r>
          </a:p>
          <a:p>
            <a:r>
              <a:rPr lang="en-US" sz="2000" b="1">
                <a:latin typeface="Arial" charset="0"/>
              </a:rPr>
              <a:t>- Đường nét mềm mại, cong uyển chuyển, bố cục gần xoáy vào trọng tâm, hình mảng lớn chiếm toàn bộ diện tích của bức tranh.</a:t>
            </a:r>
          </a:p>
          <a:p>
            <a:endParaRPr lang="en-US" sz="2400" b="1">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ext Box 12"/>
          <p:cNvSpPr txBox="1">
            <a:spLocks noChangeArrowheads="1"/>
          </p:cNvSpPr>
          <p:nvPr/>
        </p:nvSpPr>
        <p:spPr bwMode="auto">
          <a:xfrm>
            <a:off x="990600" y="304800"/>
            <a:ext cx="7162800" cy="457200"/>
          </a:xfrm>
          <a:prstGeom prst="rect">
            <a:avLst/>
          </a:prstGeom>
          <a:noFill/>
          <a:ln w="9525">
            <a:noFill/>
            <a:miter lim="800000"/>
            <a:headEnd/>
            <a:tailEnd/>
          </a:ln>
        </p:spPr>
        <p:txBody>
          <a:bodyPr>
            <a:spAutoFit/>
          </a:bodyPr>
          <a:lstStyle/>
          <a:p>
            <a:pPr>
              <a:spcBef>
                <a:spcPct val="50000"/>
              </a:spcBef>
            </a:pPr>
            <a:endParaRPr lang="en-US" sz="2400">
              <a:latin typeface="Arial" charset="0"/>
            </a:endParaRPr>
          </a:p>
        </p:txBody>
      </p:sp>
      <p:sp>
        <p:nvSpPr>
          <p:cNvPr id="28685" name="Text Box 13"/>
          <p:cNvSpPr txBox="1">
            <a:spLocks noChangeArrowheads="1"/>
          </p:cNvSpPr>
          <p:nvPr/>
        </p:nvSpPr>
        <p:spPr bwMode="auto">
          <a:xfrm>
            <a:off x="381000" y="838200"/>
            <a:ext cx="7467600" cy="457200"/>
          </a:xfrm>
          <a:prstGeom prst="rect">
            <a:avLst/>
          </a:prstGeom>
          <a:noFill/>
          <a:ln w="9525">
            <a:noFill/>
            <a:miter lim="800000"/>
            <a:headEnd/>
            <a:tailEnd/>
          </a:ln>
        </p:spPr>
        <p:txBody>
          <a:bodyPr>
            <a:spAutoFit/>
          </a:bodyPr>
          <a:lstStyle/>
          <a:p>
            <a:pPr>
              <a:spcBef>
                <a:spcPct val="50000"/>
              </a:spcBef>
            </a:pPr>
            <a:r>
              <a:rPr lang="en-US" sz="2400" i="1">
                <a:latin typeface="Arial" charset="0"/>
              </a:rPr>
              <a:t>Hoạt động 3:</a:t>
            </a:r>
            <a:r>
              <a:rPr lang="en-US" sz="2400">
                <a:latin typeface="Arial" charset="0"/>
              </a:rPr>
              <a:t> Nhận xét đánh giá tuyên dương hs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85"/>
                                        </p:tgtEl>
                                        <p:attrNameLst>
                                          <p:attrName>style.visibility</p:attrName>
                                        </p:attrNameLst>
                                      </p:cBhvr>
                                      <p:to>
                                        <p:strVal val="visible"/>
                                      </p:to>
                                    </p:set>
                                    <p:animEffect transition="in" filter="blinds(horizontal)">
                                      <p:cBhvr>
                                        <p:cTn id="7" dur="500"/>
                                        <p:tgtEl>
                                          <p:spTgt spid="28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152400"/>
            <a:ext cx="8991600" cy="1600200"/>
          </a:xfrm>
        </p:spPr>
        <p:txBody>
          <a:bodyPr/>
          <a:lstStyle/>
          <a:p>
            <a:pPr eaLnBrk="1" hangingPunct="1"/>
            <a:r>
              <a:rPr lang="en-US" sz="2000" b="1" u="sng" smtClean="0">
                <a:solidFill>
                  <a:srgbClr val="FF0066"/>
                </a:solidFill>
                <a:latin typeface="Arial" charset="0"/>
              </a:rPr>
              <a:t>BÀI 1:</a:t>
            </a:r>
            <a:r>
              <a:rPr lang="en-US" sz="2000" b="1" smtClean="0">
                <a:solidFill>
                  <a:srgbClr val="FF0066"/>
                </a:solidFill>
                <a:latin typeface="Arial" charset="0"/>
              </a:rPr>
              <a:t>   Thường thức mĩ thuật </a:t>
            </a:r>
            <a:br>
              <a:rPr lang="en-US" sz="2000" b="1" smtClean="0">
                <a:solidFill>
                  <a:srgbClr val="FF0066"/>
                </a:solidFill>
                <a:latin typeface="Arial" charset="0"/>
              </a:rPr>
            </a:br>
            <a:r>
              <a:rPr lang="en-US" sz="2000" b="1" smtClean="0">
                <a:solidFill>
                  <a:srgbClr val="FF0066"/>
                </a:solidFill>
                <a:latin typeface="Arial" charset="0"/>
              </a:rPr>
              <a:t>Xem tranh thiếu nữ bên hoa huệ</a:t>
            </a:r>
            <a:br>
              <a:rPr lang="en-US" sz="2000" b="1" smtClean="0">
                <a:solidFill>
                  <a:srgbClr val="FF0066"/>
                </a:solidFill>
                <a:latin typeface="Arial" charset="0"/>
              </a:rPr>
            </a:br>
            <a:r>
              <a:rPr lang="en-US" sz="2000" b="1" smtClean="0">
                <a:solidFill>
                  <a:srgbClr val="FF0066"/>
                </a:solidFill>
                <a:latin typeface="Arial" charset="0"/>
              </a:rPr>
              <a:t>. Hoạt động 1:Giới thiệu vài nét về hoạ sĩ Tô Ngọc Vân.</a:t>
            </a:r>
            <a:br>
              <a:rPr lang="en-US" sz="2000" b="1" smtClean="0">
                <a:solidFill>
                  <a:srgbClr val="FF0066"/>
                </a:solidFill>
                <a:latin typeface="Arial" charset="0"/>
              </a:rPr>
            </a:br>
            <a:endParaRPr lang="en-US" sz="2000" b="1" smtClean="0">
              <a:solidFill>
                <a:srgbClr val="FF0066"/>
              </a:solidFill>
              <a:latin typeface="Arial" charset="0"/>
            </a:endParaRPr>
          </a:p>
        </p:txBody>
      </p:sp>
      <p:sp>
        <p:nvSpPr>
          <p:cNvPr id="4099" name="Rectangle 4"/>
          <p:cNvSpPr>
            <a:spLocks noGrp="1" noChangeArrowheads="1"/>
          </p:cNvSpPr>
          <p:nvPr>
            <p:ph type="body" sz="half" idx="1"/>
          </p:nvPr>
        </p:nvSpPr>
        <p:spPr>
          <a:xfrm>
            <a:off x="0" y="1828800"/>
            <a:ext cx="3124200" cy="3657600"/>
          </a:xfrm>
        </p:spPr>
        <p:txBody>
          <a:bodyPr/>
          <a:lstStyle/>
          <a:p>
            <a:pPr eaLnBrk="1" hangingPunct="1">
              <a:buFontTx/>
              <a:buNone/>
            </a:pPr>
            <a:r>
              <a:rPr lang="en-US" sz="2000" smtClean="0">
                <a:latin typeface="Arial" charset="0"/>
              </a:rPr>
              <a:t>-</a:t>
            </a:r>
            <a:r>
              <a:rPr lang="en-US" sz="2000" smtClean="0">
                <a:solidFill>
                  <a:schemeClr val="hlink"/>
                </a:solidFill>
                <a:latin typeface="Arial" charset="0"/>
              </a:rPr>
              <a:t>Hướng dẫn học sinh  Đọc mục 1- trang 3/SGK</a:t>
            </a:r>
          </a:p>
          <a:p>
            <a:pPr eaLnBrk="1" hangingPunct="1"/>
            <a:r>
              <a:rPr lang="en-US" sz="2000" smtClean="0">
                <a:latin typeface="Arial" charset="0"/>
              </a:rPr>
              <a:t>+ Kể một vài nét về hoạ sĩ Tô Ngọc Vân?</a:t>
            </a:r>
          </a:p>
          <a:p>
            <a:pPr eaLnBrk="1" hangingPunct="1"/>
            <a:r>
              <a:rPr lang="en-US" sz="2000" smtClean="0">
                <a:solidFill>
                  <a:schemeClr val="folHlink"/>
                </a:solidFill>
                <a:latin typeface="Arial" charset="0"/>
              </a:rPr>
              <a:t>+ Kể tên một số tác phẩm nổi tiếng của ông?</a:t>
            </a:r>
          </a:p>
        </p:txBody>
      </p:sp>
      <p:pic>
        <p:nvPicPr>
          <p:cNvPr id="4100" name="Picture 17" descr="To_Ngoc_Van"/>
          <p:cNvPicPr>
            <a:picLocks noChangeAspect="1" noChangeArrowheads="1"/>
          </p:cNvPicPr>
          <p:nvPr>
            <p:ph sz="half" idx="2"/>
          </p:nvPr>
        </p:nvPicPr>
        <p:blipFill>
          <a:blip r:embed="rId2"/>
          <a:srcRect/>
          <a:stretch>
            <a:fillRect/>
          </a:stretch>
        </p:blipFill>
        <p:spPr>
          <a:xfrm>
            <a:off x="4419600" y="1600200"/>
            <a:ext cx="4267200" cy="46482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body" sz="half" idx="1"/>
          </p:nvPr>
        </p:nvSpPr>
        <p:spPr>
          <a:xfrm>
            <a:off x="0" y="1295400"/>
            <a:ext cx="8458200" cy="5334000"/>
          </a:xfrm>
          <a:ln>
            <a:solidFill>
              <a:schemeClr val="bg1"/>
            </a:solidFill>
          </a:ln>
        </p:spPr>
        <p:txBody>
          <a:bodyPr/>
          <a:lstStyle/>
          <a:p>
            <a:pPr algn="just" eaLnBrk="1" hangingPunct="1">
              <a:lnSpc>
                <a:spcPct val="80000"/>
              </a:lnSpc>
              <a:buFontTx/>
              <a:buNone/>
            </a:pPr>
            <a:r>
              <a:rPr lang="en-US" sz="1800" b="1" smtClean="0">
                <a:latin typeface="Arial" charset="0"/>
              </a:rPr>
              <a:t>            </a:t>
            </a:r>
            <a:r>
              <a:rPr lang="en-US" sz="1800" b="1" smtClean="0">
                <a:solidFill>
                  <a:schemeClr val="tx2"/>
                </a:solidFill>
                <a:latin typeface="Arial" charset="0"/>
              </a:rPr>
              <a:t>Tô Ngọc Vân (1906-1954) là một họa sĩ Việt Nam nổi tiếng, tác giả bức Thiếu nữ bên hoa huệ. Ông còn có những bút danh Tô Tử, Ái Mỹ.</a:t>
            </a:r>
          </a:p>
          <a:p>
            <a:pPr algn="just" eaLnBrk="1" hangingPunct="1">
              <a:lnSpc>
                <a:spcPct val="80000"/>
              </a:lnSpc>
              <a:buFontTx/>
              <a:buNone/>
            </a:pPr>
            <a:endParaRPr lang="en-US" sz="1800" b="1" smtClean="0">
              <a:solidFill>
                <a:schemeClr val="tx2"/>
              </a:solidFill>
              <a:latin typeface="Arial" charset="0"/>
            </a:endParaRPr>
          </a:p>
          <a:p>
            <a:pPr algn="just" eaLnBrk="1" hangingPunct="1">
              <a:lnSpc>
                <a:spcPct val="80000"/>
              </a:lnSpc>
              <a:buFontTx/>
              <a:buNone/>
            </a:pPr>
            <a:r>
              <a:rPr lang="en-US" sz="1800" b="1" smtClean="0">
                <a:latin typeface="Arial" charset="0"/>
              </a:rPr>
              <a:t>		</a:t>
            </a:r>
            <a:r>
              <a:rPr lang="en-US" sz="1800" b="1" smtClean="0">
                <a:solidFill>
                  <a:schemeClr val="hlink"/>
                </a:solidFill>
                <a:latin typeface="Arial" charset="0"/>
              </a:rPr>
              <a:t>Tô Ngọc Vân sinh ngày 15 tháng 12 năm1908 tại làng Xuân Cầu, huyện Văn Giang, Hưng Yên, nhưng lớn lên tại Hà Nội. Một vài tài liệu viết ông sinh năm 1906.</a:t>
            </a:r>
          </a:p>
          <a:p>
            <a:pPr algn="just" eaLnBrk="1" hangingPunct="1">
              <a:lnSpc>
                <a:spcPct val="80000"/>
              </a:lnSpc>
              <a:buFontTx/>
              <a:buNone/>
            </a:pPr>
            <a:r>
              <a:rPr lang="en-US" sz="1800" b="1" smtClean="0">
                <a:solidFill>
                  <a:schemeClr val="hlink"/>
                </a:solidFill>
                <a:latin typeface="Arial" charset="0"/>
              </a:rPr>
              <a:t> </a:t>
            </a:r>
          </a:p>
          <a:p>
            <a:pPr algn="just" eaLnBrk="1" hangingPunct="1">
              <a:lnSpc>
                <a:spcPct val="80000"/>
              </a:lnSpc>
              <a:buFontTx/>
              <a:buNone/>
            </a:pPr>
            <a:r>
              <a:rPr lang="en-US" sz="1800" b="1" smtClean="0">
                <a:latin typeface="Arial" charset="0"/>
              </a:rPr>
              <a:t>             </a:t>
            </a:r>
            <a:r>
              <a:rPr lang="en-US" sz="1800" b="1" smtClean="0">
                <a:solidFill>
                  <a:schemeClr val="folHlink"/>
                </a:solidFill>
                <a:latin typeface="Arial" charset="0"/>
              </a:rPr>
              <a:t>Năm 1926, ông thi đỗ vào trường Cao đẳng Mỹ thuật Đông Dương, thuộc thế hệ đầu tiên của trường, tốt nghiệp khóa 2 năm 1931. Sau khi ra trường, Tô Ngọc Vân đã có tác phẩm xuất sắc, được giải thưởng cao ở Pháp. Ông đã đi vẽ nhiều nơi. Từ 1935 đến 1939 ông dạy học ở trường trung học Phnom Penh, sau đó ông về dạy ở Cao đẳng Mỹ thuật Đông Dương tới 1945. Thời gian đó ông vừa giảng dạy vừa sáng</a:t>
            </a:r>
            <a:r>
              <a:rPr lang="en-US" sz="1800" smtClean="0">
                <a:solidFill>
                  <a:schemeClr val="folHlink"/>
                </a:solidFill>
                <a:latin typeface="Arial" charset="0"/>
              </a:rPr>
              <a:t> </a:t>
            </a:r>
            <a:r>
              <a:rPr lang="en-US" sz="1800" b="1" smtClean="0">
                <a:solidFill>
                  <a:schemeClr val="folHlink"/>
                </a:solidFill>
                <a:latin typeface="Arial" charset="0"/>
              </a:rPr>
              <a:t>tác...</a:t>
            </a:r>
            <a:r>
              <a:rPr lang="en-US" sz="1800" smtClean="0">
                <a:solidFill>
                  <a:schemeClr val="folHlink"/>
                </a:solidFill>
                <a:latin typeface="Arial" charset="0"/>
              </a:rPr>
              <a:t> 	</a:t>
            </a:r>
          </a:p>
        </p:txBody>
      </p:sp>
      <p:sp>
        <p:nvSpPr>
          <p:cNvPr id="5123" name="Text Box 4"/>
          <p:cNvSpPr txBox="1">
            <a:spLocks noChangeArrowheads="1"/>
          </p:cNvSpPr>
          <p:nvPr/>
        </p:nvSpPr>
        <p:spPr bwMode="auto">
          <a:xfrm>
            <a:off x="0" y="0"/>
            <a:ext cx="9144000" cy="1016000"/>
          </a:xfrm>
          <a:prstGeom prst="rect">
            <a:avLst/>
          </a:prstGeom>
          <a:noFill/>
          <a:ln w="9525">
            <a:noFill/>
            <a:miter lim="800000"/>
            <a:headEnd/>
            <a:tailEnd/>
          </a:ln>
        </p:spPr>
        <p:txBody>
          <a:bodyPr>
            <a:spAutoFit/>
          </a:bodyPr>
          <a:lstStyle/>
          <a:p>
            <a:pPr algn="ctr"/>
            <a:r>
              <a:rPr lang="en-US" sz="2000" b="1" u="sng">
                <a:latin typeface="Arial" charset="0"/>
              </a:rPr>
              <a:t>BÀI 1:</a:t>
            </a:r>
            <a:r>
              <a:rPr lang="en-US" sz="2000" b="1">
                <a:latin typeface="Arial" charset="0"/>
              </a:rPr>
              <a:t>   Thường thức mĩ thuật </a:t>
            </a:r>
            <a:br>
              <a:rPr lang="en-US" sz="2000" b="1">
                <a:latin typeface="Arial" charset="0"/>
              </a:rPr>
            </a:br>
            <a:r>
              <a:rPr lang="en-US" sz="2000" b="1">
                <a:latin typeface="Arial" charset="0"/>
              </a:rPr>
              <a:t>Xem tranh thiếu nữ bên hoa huệ</a:t>
            </a:r>
          </a:p>
          <a:p>
            <a:pPr algn="ctr"/>
            <a:r>
              <a:rPr lang="en-US" sz="2000" b="1">
                <a:latin typeface="Arial" charset="0"/>
              </a:rPr>
              <a:t> Hoạt động1:    Giới thiệu vài nét về hoạ sĩ Tô Ngọc Vân.</a:t>
            </a:r>
            <a:endParaRPr lang="en-US" sz="2000">
              <a:latin typeface="Arial" charset="0"/>
            </a:endParaRPr>
          </a:p>
        </p:txBody>
      </p:sp>
      <p:sp>
        <p:nvSpPr>
          <p:cNvPr id="5124" name="Text Box 9"/>
          <p:cNvSpPr txBox="1">
            <a:spLocks noChangeArrowheads="1"/>
          </p:cNvSpPr>
          <p:nvPr/>
        </p:nvSpPr>
        <p:spPr bwMode="auto">
          <a:xfrm>
            <a:off x="4572000" y="2133600"/>
            <a:ext cx="1981200" cy="338138"/>
          </a:xfrm>
          <a:prstGeom prst="rect">
            <a:avLst/>
          </a:prstGeom>
          <a:noFill/>
          <a:ln w="9525">
            <a:noFill/>
            <a:miter lim="800000"/>
            <a:headEnd/>
            <a:tailEnd/>
          </a:ln>
        </p:spPr>
        <p:txBody>
          <a:bodyPr>
            <a:spAutoFit/>
          </a:bodyPr>
          <a:lstStyle/>
          <a:p>
            <a:pPr>
              <a:spcBef>
                <a:spcPct val="50000"/>
              </a:spcBef>
            </a:pPr>
            <a:endParaRPr lang="en-US" sz="160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sz="4000" b="1" smtClean="0">
                <a:solidFill>
                  <a:srgbClr val="FF0066"/>
                </a:solidFill>
                <a:latin typeface="Arial" charset="0"/>
              </a:rPr>
              <a:t/>
            </a:r>
            <a:br>
              <a:rPr lang="en-US" sz="4000" b="1" smtClean="0">
                <a:solidFill>
                  <a:srgbClr val="FF0066"/>
                </a:solidFill>
                <a:latin typeface="Arial" charset="0"/>
              </a:rPr>
            </a:br>
            <a:endParaRPr lang="en-US" sz="4000" b="1" smtClean="0">
              <a:solidFill>
                <a:srgbClr val="FF0066"/>
              </a:solidFill>
              <a:latin typeface="Arial" charset="0"/>
            </a:endParaRPr>
          </a:p>
        </p:txBody>
      </p:sp>
      <p:sp>
        <p:nvSpPr>
          <p:cNvPr id="6147" name="Rectangle 5"/>
          <p:cNvSpPr>
            <a:spLocks noGrp="1" noChangeArrowheads="1"/>
          </p:cNvSpPr>
          <p:nvPr>
            <p:ph type="body" sz="half" idx="1"/>
          </p:nvPr>
        </p:nvSpPr>
        <p:spPr>
          <a:xfrm>
            <a:off x="228600" y="1828800"/>
            <a:ext cx="8153400" cy="3657600"/>
          </a:xfrm>
        </p:spPr>
        <p:txBody>
          <a:bodyPr/>
          <a:lstStyle/>
          <a:p>
            <a:pPr>
              <a:spcBef>
                <a:spcPct val="0"/>
              </a:spcBef>
              <a:buFontTx/>
              <a:buNone/>
            </a:pPr>
            <a:r>
              <a:rPr lang="en-US" sz="2000" smtClean="0">
                <a:latin typeface="Arial" charset="0"/>
              </a:rPr>
              <a:t>         </a:t>
            </a:r>
            <a:r>
              <a:rPr lang="en-US" sz="2000" smtClean="0">
                <a:solidFill>
                  <a:schemeClr val="hlink"/>
                </a:solidFill>
                <a:latin typeface="Arial" charset="0"/>
              </a:rPr>
              <a:t>Sau cách mạng Tháng Tám, Tô Ngọc Vân tham gia kháng chiến chống Pháp. Năm 1950 ông phụ trách Trường Mỹ thuật Việt Bắc. </a:t>
            </a:r>
            <a:br>
              <a:rPr lang="en-US" sz="2000" smtClean="0">
                <a:solidFill>
                  <a:schemeClr val="hlink"/>
                </a:solidFill>
                <a:latin typeface="Arial" charset="0"/>
              </a:rPr>
            </a:br>
            <a:r>
              <a:rPr lang="en-US" sz="2000" smtClean="0">
                <a:latin typeface="Arial" charset="0"/>
              </a:rPr>
              <a:t>    </a:t>
            </a:r>
            <a:r>
              <a:rPr lang="en-US" sz="2000" smtClean="0">
                <a:solidFill>
                  <a:schemeClr val="folHlink"/>
                </a:solidFill>
                <a:latin typeface="Arial" charset="0"/>
              </a:rPr>
              <a:t>Tô Ngọc Vân được đánh giá là người có công đầu tiên trong việc sử dụng chất liệu sơn dầu ở Việt Nam. Ông còn được xem là một trong những họa sĩ lớn của hội họa Việt Nam, nằm trong "bộ tứ" nhất Trí, nhì Vân, tam Lân, tứ Cẩn (Nguyễn Gia Trí, Tô Ngọc Vân, Nguyễn Tường Lân, Trần Văn Cẩn).</a:t>
            </a:r>
          </a:p>
        </p:txBody>
      </p:sp>
      <p:sp>
        <p:nvSpPr>
          <p:cNvPr id="6148" name="Text Box 9"/>
          <p:cNvSpPr txBox="1">
            <a:spLocks noChangeArrowheads="1"/>
          </p:cNvSpPr>
          <p:nvPr/>
        </p:nvSpPr>
        <p:spPr bwMode="auto">
          <a:xfrm>
            <a:off x="0" y="0"/>
            <a:ext cx="8610600" cy="1016000"/>
          </a:xfrm>
          <a:prstGeom prst="rect">
            <a:avLst/>
          </a:prstGeom>
          <a:noFill/>
          <a:ln w="9525">
            <a:noFill/>
            <a:miter lim="800000"/>
            <a:headEnd/>
            <a:tailEnd/>
          </a:ln>
        </p:spPr>
        <p:txBody>
          <a:bodyPr>
            <a:spAutoFit/>
          </a:bodyPr>
          <a:lstStyle/>
          <a:p>
            <a:pPr algn="ctr"/>
            <a:r>
              <a:rPr lang="en-US" sz="2000" b="1" u="sng">
                <a:latin typeface="Arial" charset="0"/>
              </a:rPr>
              <a:t>BÀI 1:</a:t>
            </a:r>
            <a:r>
              <a:rPr lang="en-US" sz="2000" b="1">
                <a:latin typeface="Arial" charset="0"/>
              </a:rPr>
              <a:t>   Thường thức mĩ thuật </a:t>
            </a:r>
            <a:br>
              <a:rPr lang="en-US" sz="2000" b="1">
                <a:latin typeface="Arial" charset="0"/>
              </a:rPr>
            </a:br>
            <a:r>
              <a:rPr lang="en-US" sz="2000" b="1">
                <a:latin typeface="Arial" charset="0"/>
              </a:rPr>
              <a:t>Xem tranh thiếu nữ bên hoa huệ</a:t>
            </a:r>
            <a:br>
              <a:rPr lang="en-US" sz="2000" b="1">
                <a:latin typeface="Arial" charset="0"/>
              </a:rPr>
            </a:br>
            <a:r>
              <a:rPr lang="en-US" sz="2000" b="1">
                <a:latin typeface="Arial" charset="0"/>
              </a:rPr>
              <a:t> Hoạt động1:   Giới thiệu vài nét về hoạ sĩ Tô Ngọc Vân</a:t>
            </a:r>
            <a:r>
              <a:rPr lang="en-US" sz="1600" b="1">
                <a:latin typeface="Arial"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152400"/>
            <a:ext cx="8763000" cy="1600200"/>
          </a:xfrm>
        </p:spPr>
        <p:txBody>
          <a:bodyPr/>
          <a:lstStyle/>
          <a:p>
            <a:pPr eaLnBrk="1" hangingPunct="1"/>
            <a:r>
              <a:rPr lang="en-US" sz="2400" b="1" u="sng" smtClean="0">
                <a:solidFill>
                  <a:schemeClr val="accent2"/>
                </a:solidFill>
                <a:latin typeface="Arial" charset="0"/>
              </a:rPr>
              <a:t>BÀI 1:</a:t>
            </a:r>
            <a:r>
              <a:rPr lang="en-US" sz="2400" b="1" smtClean="0">
                <a:solidFill>
                  <a:schemeClr val="accent2"/>
                </a:solidFill>
                <a:latin typeface="Arial" charset="0"/>
              </a:rPr>
              <a:t>   Thường thức mĩ thuật </a:t>
            </a:r>
            <a:br>
              <a:rPr lang="en-US" sz="2400" b="1" smtClean="0">
                <a:solidFill>
                  <a:schemeClr val="accent2"/>
                </a:solidFill>
                <a:latin typeface="Arial" charset="0"/>
              </a:rPr>
            </a:br>
            <a:r>
              <a:rPr lang="en-US" sz="2400" b="1" smtClean="0">
                <a:solidFill>
                  <a:schemeClr val="accent2"/>
                </a:solidFill>
                <a:latin typeface="Arial" charset="0"/>
              </a:rPr>
              <a:t>Xem tranh thiếu nữ bên hoa huệ</a:t>
            </a:r>
            <a:br>
              <a:rPr lang="en-US" sz="2400" b="1" smtClean="0">
                <a:solidFill>
                  <a:schemeClr val="accent2"/>
                </a:solidFill>
                <a:latin typeface="Arial" charset="0"/>
              </a:rPr>
            </a:br>
            <a:r>
              <a:rPr lang="en-US" sz="2400" b="1" smtClean="0">
                <a:solidFill>
                  <a:schemeClr val="accent2"/>
                </a:solidFill>
                <a:latin typeface="Arial" charset="0"/>
              </a:rPr>
              <a:t>. Hoạt động 1:Giới thiệu vài nét về hoạ sĩ Tô Ngọc Vân.</a:t>
            </a:r>
            <a:r>
              <a:rPr lang="en-US" sz="2400" smtClean="0">
                <a:solidFill>
                  <a:schemeClr val="accent2"/>
                </a:solidFill>
                <a:latin typeface="Arial" charset="0"/>
              </a:rPr>
              <a:t>.</a:t>
            </a:r>
            <a:r>
              <a:rPr lang="en-US" sz="2400" b="1" smtClean="0">
                <a:solidFill>
                  <a:srgbClr val="FF0066"/>
                </a:solidFill>
                <a:latin typeface="Arial" charset="0"/>
              </a:rPr>
              <a:t> </a:t>
            </a:r>
            <a:br>
              <a:rPr lang="en-US" sz="2400" b="1" smtClean="0">
                <a:solidFill>
                  <a:srgbClr val="FF0066"/>
                </a:solidFill>
                <a:latin typeface="Arial" charset="0"/>
              </a:rPr>
            </a:br>
            <a:endParaRPr lang="en-US" sz="2400" b="1" smtClean="0">
              <a:solidFill>
                <a:srgbClr val="FF0066"/>
              </a:solidFill>
              <a:latin typeface="Arial" charset="0"/>
            </a:endParaRPr>
          </a:p>
        </p:txBody>
      </p:sp>
      <p:sp>
        <p:nvSpPr>
          <p:cNvPr id="7171" name="Rectangle 3"/>
          <p:cNvSpPr>
            <a:spLocks noGrp="1" noChangeArrowheads="1"/>
          </p:cNvSpPr>
          <p:nvPr>
            <p:ph type="body" idx="1"/>
          </p:nvPr>
        </p:nvSpPr>
        <p:spPr>
          <a:xfrm>
            <a:off x="457200" y="1447800"/>
            <a:ext cx="7772400" cy="3962400"/>
          </a:xfrm>
        </p:spPr>
        <p:txBody>
          <a:bodyPr/>
          <a:lstStyle/>
          <a:p>
            <a:pPr eaLnBrk="1" hangingPunct="1">
              <a:lnSpc>
                <a:spcPct val="90000"/>
              </a:lnSpc>
            </a:pPr>
            <a:r>
              <a:rPr lang="en-US" sz="2400" b="1" smtClean="0">
                <a:solidFill>
                  <a:srgbClr val="FF0066"/>
                </a:solidFill>
                <a:latin typeface="Arial" charset="0"/>
              </a:rPr>
              <a:t>Tác phẩm tiêu biểủ trước 1945</a:t>
            </a:r>
          </a:p>
          <a:p>
            <a:pPr eaLnBrk="1" hangingPunct="1">
              <a:lnSpc>
                <a:spcPct val="90000"/>
              </a:lnSpc>
              <a:buFontTx/>
              <a:buNone/>
            </a:pPr>
            <a:r>
              <a:rPr lang="en-US" sz="2000" smtClean="0">
                <a:latin typeface="Arial" charset="0"/>
              </a:rPr>
              <a:t>     </a:t>
            </a:r>
            <a:r>
              <a:rPr lang="en-US" sz="2000" smtClean="0">
                <a:solidFill>
                  <a:schemeClr val="hlink"/>
                </a:solidFill>
                <a:latin typeface="Arial" charset="0"/>
              </a:rPr>
              <a:t>*Thiếu nữ bên hoa sen (1944) </a:t>
            </a:r>
            <a:br>
              <a:rPr lang="en-US" sz="2000" smtClean="0">
                <a:solidFill>
                  <a:schemeClr val="hlink"/>
                </a:solidFill>
                <a:latin typeface="Arial" charset="0"/>
              </a:rPr>
            </a:br>
            <a:r>
              <a:rPr lang="en-US" sz="2000" smtClean="0">
                <a:solidFill>
                  <a:schemeClr val="hlink"/>
                </a:solidFill>
                <a:latin typeface="Arial" charset="0"/>
              </a:rPr>
              <a:t>*Thiếu nữ bên hoa huệ (1943) </a:t>
            </a:r>
            <a:br>
              <a:rPr lang="en-US" sz="2000" smtClean="0">
                <a:solidFill>
                  <a:schemeClr val="hlink"/>
                </a:solidFill>
                <a:latin typeface="Arial" charset="0"/>
              </a:rPr>
            </a:br>
            <a:r>
              <a:rPr lang="en-US" sz="2000" smtClean="0">
                <a:solidFill>
                  <a:schemeClr val="hlink"/>
                </a:solidFill>
                <a:latin typeface="Arial" charset="0"/>
              </a:rPr>
              <a:t>*Hai thiếu nữ và em bé (1944) </a:t>
            </a:r>
            <a:br>
              <a:rPr lang="en-US" sz="2000" smtClean="0">
                <a:solidFill>
                  <a:schemeClr val="hlink"/>
                </a:solidFill>
                <a:latin typeface="Arial" charset="0"/>
              </a:rPr>
            </a:br>
            <a:r>
              <a:rPr lang="en-US" sz="2000" smtClean="0">
                <a:solidFill>
                  <a:schemeClr val="hlink"/>
                </a:solidFill>
                <a:latin typeface="Arial" charset="0"/>
              </a:rPr>
              <a:t>*Thiếu phụ ngồi bên tranh tam đa (1942) </a:t>
            </a:r>
            <a:br>
              <a:rPr lang="en-US" sz="2000" smtClean="0">
                <a:solidFill>
                  <a:schemeClr val="hlink"/>
                </a:solidFill>
                <a:latin typeface="Arial" charset="0"/>
              </a:rPr>
            </a:br>
            <a:r>
              <a:rPr lang="en-US" sz="2000" smtClean="0">
                <a:solidFill>
                  <a:schemeClr val="hlink"/>
                </a:solidFill>
                <a:latin typeface="Arial" charset="0"/>
              </a:rPr>
              <a:t>*Buổi trưa (1936)</a:t>
            </a:r>
          </a:p>
          <a:p>
            <a:pPr eaLnBrk="1" hangingPunct="1">
              <a:lnSpc>
                <a:spcPct val="90000"/>
              </a:lnSpc>
              <a:buFontTx/>
              <a:buNone/>
            </a:pPr>
            <a:r>
              <a:rPr lang="en-US" sz="2000" smtClean="0">
                <a:solidFill>
                  <a:schemeClr val="hlink"/>
                </a:solidFill>
                <a:latin typeface="Arial" charset="0"/>
              </a:rPr>
              <a:t>     *Bên hoa (1942)</a:t>
            </a:r>
          </a:p>
          <a:p>
            <a:pPr eaLnBrk="1" hangingPunct="1">
              <a:lnSpc>
                <a:spcPct val="90000"/>
              </a:lnSpc>
              <a:buFontTx/>
              <a:buNone/>
            </a:pPr>
            <a:r>
              <a:rPr lang="en-US" sz="2000" smtClean="0">
                <a:solidFill>
                  <a:schemeClr val="hlink"/>
                </a:solidFill>
                <a:latin typeface="Arial" charset="0"/>
              </a:rPr>
              <a:t>     *Thuyền sông Hương (1935)</a:t>
            </a:r>
          </a:p>
          <a:p>
            <a:pPr eaLnBrk="1" hangingPunct="1">
              <a:lnSpc>
                <a:spcPct val="90000"/>
              </a:lnSpc>
              <a:buFontTx/>
              <a:buNone/>
            </a:pPr>
            <a:r>
              <a:rPr lang="en-US" sz="2000" smtClean="0">
                <a:solidFill>
                  <a:schemeClr val="hlink"/>
                </a:solidFill>
                <a:latin typeface="Arial" charset="0"/>
              </a:rPr>
              <a:t>      Đều là tranh sơn dầu.</a:t>
            </a:r>
          </a:p>
          <a:p>
            <a:pPr eaLnBrk="1" hangingPunct="1">
              <a:lnSpc>
                <a:spcPct val="90000"/>
              </a:lnSpc>
            </a:pPr>
            <a:endParaRPr lang="en-US" sz="2000" smtClean="0">
              <a:solidFill>
                <a:schemeClr val="hlink"/>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buoi-trua"/>
          <p:cNvPicPr>
            <a:picLocks noChangeAspect="1" noChangeArrowheads="1"/>
          </p:cNvPicPr>
          <p:nvPr/>
        </p:nvPicPr>
        <p:blipFill>
          <a:blip r:embed="rId2"/>
          <a:srcRect/>
          <a:stretch>
            <a:fillRect/>
          </a:stretch>
        </p:blipFill>
        <p:spPr bwMode="auto">
          <a:xfrm>
            <a:off x="4694238" y="1143000"/>
            <a:ext cx="4297362" cy="5562600"/>
          </a:xfrm>
          <a:prstGeom prst="rect">
            <a:avLst/>
          </a:prstGeom>
          <a:noFill/>
          <a:ln w="9525">
            <a:noFill/>
            <a:miter lim="800000"/>
            <a:headEnd/>
            <a:tailEnd/>
          </a:ln>
        </p:spPr>
      </p:pic>
      <p:pic>
        <p:nvPicPr>
          <p:cNvPr id="8195" name="Picture 3" descr="2-thieu-nu-va%CC%80-em-be"/>
          <p:cNvPicPr>
            <a:picLocks noChangeAspect="1" noChangeArrowheads="1"/>
          </p:cNvPicPr>
          <p:nvPr/>
        </p:nvPicPr>
        <p:blipFill>
          <a:blip r:embed="rId3"/>
          <a:srcRect/>
          <a:stretch>
            <a:fillRect/>
          </a:stretch>
        </p:blipFill>
        <p:spPr bwMode="auto">
          <a:xfrm>
            <a:off x="171450" y="228600"/>
            <a:ext cx="3943350" cy="5562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lick to see big picture (255x195 pixels; 46 KB)">
            <a:hlinkClick r:id="rId2"/>
          </p:cNvPr>
          <p:cNvPicPr>
            <a:picLocks noChangeAspect="1" noChangeArrowheads="1"/>
          </p:cNvPicPr>
          <p:nvPr/>
        </p:nvPicPr>
        <p:blipFill>
          <a:blip r:embed="rId3"/>
          <a:srcRect/>
          <a:stretch>
            <a:fillRect/>
          </a:stretch>
        </p:blipFill>
        <p:spPr bwMode="auto">
          <a:xfrm>
            <a:off x="762000" y="330200"/>
            <a:ext cx="7620000" cy="584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52400"/>
            <a:ext cx="8686800" cy="1219200"/>
          </a:xfrm>
        </p:spPr>
        <p:txBody>
          <a:bodyPr/>
          <a:lstStyle/>
          <a:p>
            <a:pPr eaLnBrk="1" hangingPunct="1"/>
            <a:r>
              <a:rPr lang="en-US" sz="2400" b="1" u="sng" smtClean="0">
                <a:solidFill>
                  <a:srgbClr val="FF0066"/>
                </a:solidFill>
                <a:latin typeface="Arial" charset="0"/>
              </a:rPr>
              <a:t>BÀI 1:</a:t>
            </a:r>
            <a:r>
              <a:rPr lang="en-US" sz="2400" b="1" smtClean="0">
                <a:solidFill>
                  <a:srgbClr val="FF0066"/>
                </a:solidFill>
                <a:latin typeface="Arial" charset="0"/>
              </a:rPr>
              <a:t>   Thường thức mĩ thuật </a:t>
            </a:r>
            <a:br>
              <a:rPr lang="en-US" sz="2400" b="1" smtClean="0">
                <a:solidFill>
                  <a:srgbClr val="FF0066"/>
                </a:solidFill>
                <a:latin typeface="Arial" charset="0"/>
              </a:rPr>
            </a:br>
            <a:r>
              <a:rPr lang="en-US" sz="2400" b="1" smtClean="0">
                <a:solidFill>
                  <a:srgbClr val="FF0066"/>
                </a:solidFill>
                <a:latin typeface="Arial" charset="0"/>
              </a:rPr>
              <a:t>Xem tranh thiếu nữ bên hoa huệ</a:t>
            </a:r>
            <a:br>
              <a:rPr lang="en-US" sz="2400" b="1" smtClean="0">
                <a:solidFill>
                  <a:srgbClr val="FF0066"/>
                </a:solidFill>
                <a:latin typeface="Arial" charset="0"/>
              </a:rPr>
            </a:br>
            <a:r>
              <a:rPr lang="en-US" sz="2400" b="1" smtClean="0">
                <a:solidFill>
                  <a:srgbClr val="FF0066"/>
                </a:solidFill>
                <a:latin typeface="Arial" charset="0"/>
              </a:rPr>
              <a:t>. Hoạt động 1:Giới thiệu vài nét về hoạ sĩ Tô Ngọc Vân.</a:t>
            </a:r>
            <a:r>
              <a:rPr lang="en-US" sz="2400" smtClean="0">
                <a:latin typeface="Arial" charset="0"/>
              </a:rPr>
              <a:t>.</a:t>
            </a:r>
          </a:p>
        </p:txBody>
      </p:sp>
      <p:sp>
        <p:nvSpPr>
          <p:cNvPr id="10243" name="Rectangle 3"/>
          <p:cNvSpPr>
            <a:spLocks noGrp="1" noChangeArrowheads="1"/>
          </p:cNvSpPr>
          <p:nvPr>
            <p:ph type="body" idx="1"/>
          </p:nvPr>
        </p:nvSpPr>
        <p:spPr>
          <a:xfrm>
            <a:off x="685800" y="1828800"/>
            <a:ext cx="8229600" cy="4038600"/>
          </a:xfrm>
        </p:spPr>
        <p:txBody>
          <a:bodyPr/>
          <a:lstStyle/>
          <a:p>
            <a:pPr eaLnBrk="1" hangingPunct="1">
              <a:lnSpc>
                <a:spcPct val="90000"/>
              </a:lnSpc>
            </a:pPr>
            <a:r>
              <a:rPr lang="en-US" sz="2800" b="1" smtClean="0">
                <a:solidFill>
                  <a:schemeClr val="folHlink"/>
                </a:solidFill>
                <a:latin typeface="Arial" charset="0"/>
              </a:rPr>
              <a:t>Tác phẩm tiêu biểu</a:t>
            </a:r>
          </a:p>
          <a:p>
            <a:pPr eaLnBrk="1" hangingPunct="1">
              <a:lnSpc>
                <a:spcPct val="90000"/>
              </a:lnSpc>
            </a:pPr>
            <a:r>
              <a:rPr lang="en-US" sz="2800" b="1" i="1" smtClean="0">
                <a:solidFill>
                  <a:schemeClr val="folHlink"/>
                </a:solidFill>
                <a:latin typeface="Arial" charset="0"/>
              </a:rPr>
              <a:t>Sau 1945</a:t>
            </a:r>
            <a:r>
              <a:rPr lang="en-US" sz="2400" b="1" i="1" smtClean="0">
                <a:solidFill>
                  <a:schemeClr val="folHlink"/>
                </a:solidFill>
                <a:latin typeface="Arial" charset="0"/>
              </a:rPr>
              <a:t> </a:t>
            </a:r>
          </a:p>
          <a:p>
            <a:pPr eaLnBrk="1" hangingPunct="1">
              <a:lnSpc>
                <a:spcPct val="90000"/>
              </a:lnSpc>
            </a:pPr>
            <a:r>
              <a:rPr lang="en-US" sz="2400" b="1" i="1" smtClean="0">
                <a:latin typeface="Arial" charset="0"/>
              </a:rPr>
              <a:t>*Hồ Chủ tịch làm việc tại Bắc Bộ phủ (1946-sơn dầu)</a:t>
            </a:r>
          </a:p>
          <a:p>
            <a:pPr eaLnBrk="1" hangingPunct="1">
              <a:lnSpc>
                <a:spcPct val="90000"/>
              </a:lnSpc>
            </a:pPr>
            <a:r>
              <a:rPr lang="en-US" sz="2400" b="1" i="1" smtClean="0">
                <a:latin typeface="Arial" charset="0"/>
              </a:rPr>
              <a:t>*Nghỉ đêm bên đường (sơn mài - 1948) </a:t>
            </a:r>
            <a:br>
              <a:rPr lang="en-US" sz="2400" b="1" i="1" smtClean="0">
                <a:latin typeface="Arial" charset="0"/>
              </a:rPr>
            </a:br>
            <a:r>
              <a:rPr lang="en-US" sz="2400" b="1" i="1" smtClean="0">
                <a:latin typeface="Arial" charset="0"/>
              </a:rPr>
              <a:t>*Con trâu quả thực (ký hoạ màu nước - 1954) </a:t>
            </a:r>
            <a:br>
              <a:rPr lang="en-US" sz="2400" b="1" i="1" smtClean="0">
                <a:latin typeface="Arial" charset="0"/>
              </a:rPr>
            </a:br>
            <a:r>
              <a:rPr lang="en-US" sz="2400" b="1" i="1" smtClean="0">
                <a:latin typeface="Arial" charset="0"/>
              </a:rPr>
              <a:t>*Hai chiến sĩ (màu nước - 1949) </a:t>
            </a:r>
            <a:br>
              <a:rPr lang="en-US" sz="2400" b="1" i="1" smtClean="0">
                <a:latin typeface="Arial" charset="0"/>
              </a:rPr>
            </a:br>
            <a:r>
              <a:rPr lang="en-US" sz="2400" b="1" i="1" smtClean="0">
                <a:latin typeface="Arial" charset="0"/>
              </a:rPr>
              <a:t>	Ngoài ra ông còn để lại nhiều ký họa được vẽ trong thời kỳ kháng chiến.</a:t>
            </a:r>
            <a:r>
              <a:rPr lang="en-US" sz="2400" smtClean="0">
                <a:latin typeface="Arial"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Group 2"/>
          <p:cNvGraphicFramePr>
            <a:graphicFrameLocks noGrp="1"/>
          </p:cNvGraphicFramePr>
          <p:nvPr/>
        </p:nvGraphicFramePr>
        <p:xfrm>
          <a:off x="1828800" y="5791200"/>
          <a:ext cx="4918075" cy="731838"/>
        </p:xfrm>
        <a:graphic>
          <a:graphicData uri="http://schemas.openxmlformats.org/drawingml/2006/table">
            <a:tbl>
              <a:tblPr/>
              <a:tblGrid>
                <a:gridCol w="4918075"/>
              </a:tblGrid>
              <a:tr h="36591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marT="45740" marB="45740" anchor="ctr" horzOverflow="overflow">
                    <a:lnL cap="flat">
                      <a:noFill/>
                    </a:lnL>
                    <a:lnR cap="flat">
                      <a:noFill/>
                    </a:lnR>
                    <a:lnT cap="flat">
                      <a:noFill/>
                    </a:lnT>
                    <a:lnB>
                      <a:noFill/>
                    </a:lnB>
                    <a:lnTlToBr>
                      <a:noFill/>
                    </a:lnTlToBr>
                    <a:lnBlToTr>
                      <a:noFill/>
                    </a:lnBlToTr>
                    <a:noFill/>
                  </a:tcPr>
                </a:tc>
              </a:tr>
              <a:tr h="3659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FFFF66"/>
                        </a:solidFill>
                        <a:effectLst/>
                        <a:latin typeface="Comic Sans MS" pitchFamily="66" charset="0"/>
                      </a:endParaRPr>
                    </a:p>
                  </a:txBody>
                  <a:tcPr marT="45740" marB="45740" anchor="ctr" horzOverflow="overflow">
                    <a:lnL cap="flat">
                      <a:noFill/>
                    </a:lnL>
                    <a:lnR cap="flat">
                      <a:noFill/>
                    </a:lnR>
                    <a:lnT>
                      <a:noFill/>
                    </a:lnT>
                    <a:lnB cap="flat">
                      <a:noFill/>
                    </a:lnB>
                    <a:lnTlToBr>
                      <a:noFill/>
                    </a:lnTlToBr>
                    <a:lnBlToTr>
                      <a:noFill/>
                    </a:lnBlToTr>
                    <a:noFill/>
                  </a:tcPr>
                </a:tc>
              </a:tr>
            </a:tbl>
          </a:graphicData>
        </a:graphic>
      </p:graphicFrame>
      <p:pic>
        <p:nvPicPr>
          <p:cNvPr id="11269" name="Picture 9" descr="II5_To_Ngoc_Van_4"/>
          <p:cNvPicPr>
            <a:picLocks noChangeAspect="1" noChangeArrowheads="1"/>
          </p:cNvPicPr>
          <p:nvPr/>
        </p:nvPicPr>
        <p:blipFill>
          <a:blip r:embed="rId2"/>
          <a:srcRect/>
          <a:stretch>
            <a:fillRect/>
          </a:stretch>
        </p:blipFill>
        <p:spPr bwMode="auto">
          <a:xfrm>
            <a:off x="304800" y="228600"/>
            <a:ext cx="4068763" cy="5867400"/>
          </a:xfrm>
          <a:prstGeom prst="rect">
            <a:avLst/>
          </a:prstGeom>
          <a:noFill/>
          <a:ln w="9525">
            <a:noFill/>
            <a:miter lim="800000"/>
            <a:headEnd/>
            <a:tailEnd/>
          </a:ln>
        </p:spPr>
      </p:pic>
      <p:sp>
        <p:nvSpPr>
          <p:cNvPr id="11270" name="Text Box 10"/>
          <p:cNvSpPr txBox="1">
            <a:spLocks noChangeArrowheads="1"/>
          </p:cNvSpPr>
          <p:nvPr/>
        </p:nvSpPr>
        <p:spPr bwMode="auto">
          <a:xfrm>
            <a:off x="990600" y="6338888"/>
            <a:ext cx="6781800" cy="366712"/>
          </a:xfrm>
          <a:prstGeom prst="rect">
            <a:avLst/>
          </a:prstGeom>
          <a:noFill/>
          <a:ln w="9525">
            <a:noFill/>
            <a:miter lim="800000"/>
            <a:headEnd/>
            <a:tailEnd/>
          </a:ln>
        </p:spPr>
        <p:txBody>
          <a:bodyPr>
            <a:spAutoFit/>
          </a:bodyPr>
          <a:lstStyle/>
          <a:p>
            <a:pPr eaLnBrk="1" hangingPunct="1">
              <a:spcBef>
                <a:spcPct val="50000"/>
              </a:spcBef>
            </a:pPr>
            <a:r>
              <a:rPr lang="en-US">
                <a:solidFill>
                  <a:srgbClr val="FFFF66"/>
                </a:solidFill>
                <a:latin typeface="Arial" charset="0"/>
              </a:rPr>
              <a:t>Bác Hồ làm việc ở chiến khu (tranh in và khắc)</a:t>
            </a:r>
          </a:p>
        </p:txBody>
      </p:sp>
      <p:sp>
        <p:nvSpPr>
          <p:cNvPr id="11271" name="Text Box 11"/>
          <p:cNvSpPr txBox="1">
            <a:spLocks noChangeArrowheads="1"/>
          </p:cNvSpPr>
          <p:nvPr/>
        </p:nvSpPr>
        <p:spPr bwMode="auto">
          <a:xfrm>
            <a:off x="5410200" y="1295400"/>
            <a:ext cx="27432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pic>
        <p:nvPicPr>
          <p:cNvPr id="11272" name="Picture 12" descr="deo-lung-lo"/>
          <p:cNvPicPr>
            <a:picLocks noChangeAspect="1" noChangeArrowheads="1"/>
          </p:cNvPicPr>
          <p:nvPr/>
        </p:nvPicPr>
        <p:blipFill>
          <a:blip r:embed="rId3"/>
          <a:srcRect/>
          <a:stretch>
            <a:fillRect/>
          </a:stretch>
        </p:blipFill>
        <p:spPr bwMode="auto">
          <a:xfrm>
            <a:off x="4648200" y="2819400"/>
            <a:ext cx="4191000" cy="34686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Crayons</Template>
  <TotalTime>192</TotalTime>
  <Words>401</Words>
  <Application>Microsoft Office PowerPoint</Application>
  <PresentationFormat>On-screen Show (4:3)</PresentationFormat>
  <Paragraphs>44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Comic Sans MS</vt:lpstr>
      <vt:lpstr>Arial</vt:lpstr>
      <vt:lpstr>Calibri</vt:lpstr>
      <vt:lpstr>Crayons</vt:lpstr>
      <vt:lpstr> Mĩ thuật 5 BÀI 1 :        Thường thức mĩ thuật  </vt:lpstr>
      <vt:lpstr>BÀI 1:   Thường thức mĩ thuật  Xem tranh thiếu nữ bên hoa huệ . Hoạt động 1:Giới thiệu vài nét về hoạ sĩ Tô Ngọc Vân. </vt:lpstr>
      <vt:lpstr>Slide 3</vt:lpstr>
      <vt:lpstr> </vt:lpstr>
      <vt:lpstr>BÀI 1:   Thường thức mĩ thuật  Xem tranh thiếu nữ bên hoa huệ . Hoạt động 1:Giới thiệu vài nét về hoạ sĩ Tô Ngọc Vân..  </vt:lpstr>
      <vt:lpstr>Slide 6</vt:lpstr>
      <vt:lpstr>Slide 7</vt:lpstr>
      <vt:lpstr>BÀI 1:   Thường thức mĩ thuật  Xem tranh thiếu nữ bên hoa huệ . Hoạt động 1:Giới thiệu vài nét về hoạ sĩ Tô Ngọc Vân..</vt:lpstr>
      <vt:lpstr>Slide 9</vt:lpstr>
      <vt:lpstr>Slide 10</vt:lpstr>
      <vt:lpstr>- Đại diện nhóm trình bày. - Nhận xét bổ sung cho nhóm bạn</vt:lpstr>
      <vt:lpstr>Slide 12</vt:lpstr>
    </vt:vector>
  </TitlesOfParts>
  <Company>ITQuangNam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Root</dc:creator>
  <cp:lastModifiedBy>CSTeam</cp:lastModifiedBy>
  <cp:revision>30</cp:revision>
  <dcterms:created xsi:type="dcterms:W3CDTF">2010-01-14T13:05:41Z</dcterms:created>
  <dcterms:modified xsi:type="dcterms:W3CDTF">2016-06-30T02:40:43Z</dcterms:modified>
</cp:coreProperties>
</file>